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1" r:id="rId4"/>
    <p:sldId id="267" r:id="rId5"/>
    <p:sldId id="269" r:id="rId6"/>
    <p:sldId id="257" r:id="rId7"/>
    <p:sldId id="272" r:id="rId8"/>
    <p:sldId id="273" r:id="rId9"/>
    <p:sldId id="276" r:id="rId10"/>
    <p:sldId id="275" r:id="rId11"/>
    <p:sldId id="277" r:id="rId12"/>
    <p:sldId id="281" r:id="rId13"/>
    <p:sldId id="262" r:id="rId14"/>
    <p:sldId id="265" r:id="rId15"/>
    <p:sldId id="263" r:id="rId16"/>
    <p:sldId id="264" r:id="rId17"/>
    <p:sldId id="279" r:id="rId18"/>
    <p:sldId id="26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48FC-871E-4F93-AA9B-F492609EEA8C}" type="datetimeFigureOut">
              <a:rPr lang="ru-RU" smtClean="0"/>
              <a:pPr/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C7B1-4CB6-4C39-B83E-6C414BE57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48FC-871E-4F93-AA9B-F492609EEA8C}" type="datetimeFigureOut">
              <a:rPr lang="ru-RU" smtClean="0"/>
              <a:pPr/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C7B1-4CB6-4C39-B83E-6C414BE57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48FC-871E-4F93-AA9B-F492609EEA8C}" type="datetimeFigureOut">
              <a:rPr lang="ru-RU" smtClean="0"/>
              <a:pPr/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C7B1-4CB6-4C39-B83E-6C414BE57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48FC-871E-4F93-AA9B-F492609EEA8C}" type="datetimeFigureOut">
              <a:rPr lang="ru-RU" smtClean="0"/>
              <a:pPr/>
              <a:t>06.12.2014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C7B1-4CB6-4C39-B83E-6C414BE57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48FC-871E-4F93-AA9B-F492609EEA8C}" type="datetimeFigureOut">
              <a:rPr lang="ru-RU" smtClean="0"/>
              <a:pPr/>
              <a:t>06.12.2014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C7B1-4CB6-4C39-B83E-6C414BE57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48FC-871E-4F93-AA9B-F492609EEA8C}" type="datetimeFigureOut">
              <a:rPr lang="ru-RU" smtClean="0"/>
              <a:pPr/>
              <a:t>06.12.2014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C7B1-4CB6-4C39-B83E-6C414BE57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48FC-871E-4F93-AA9B-F492609EEA8C}" type="datetimeFigureOut">
              <a:rPr lang="ru-RU" smtClean="0"/>
              <a:pPr/>
              <a:t>06.12.2014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C7B1-4CB6-4C39-B83E-6C414BE57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48FC-871E-4F93-AA9B-F492609EEA8C}" type="datetimeFigureOut">
              <a:rPr lang="ru-RU" smtClean="0"/>
              <a:pPr/>
              <a:t>06.12.2014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C7B1-4CB6-4C39-B83E-6C414BE57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48FC-871E-4F93-AA9B-F492609EEA8C}" type="datetimeFigureOut">
              <a:rPr lang="ru-RU" smtClean="0"/>
              <a:pPr/>
              <a:t>06.12.2014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C7B1-4CB6-4C39-B83E-6C414BE57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48FC-871E-4F93-AA9B-F492609EEA8C}" type="datetimeFigureOut">
              <a:rPr lang="ru-RU" smtClean="0"/>
              <a:pPr/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C7B1-4CB6-4C39-B83E-6C414BE57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48FC-871E-4F93-AA9B-F492609EEA8C}" type="datetimeFigureOut">
              <a:rPr lang="ru-RU" smtClean="0"/>
              <a:pPr/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C7B1-4CB6-4C39-B83E-6C414BE57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548FC-871E-4F93-AA9B-F492609EEA8C}" type="datetimeFigureOut">
              <a:rPr lang="ru-RU" smtClean="0"/>
              <a:pPr/>
              <a:t>06.12.2014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2C7B1-4CB6-4C39-B83E-6C414BE57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700807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latin typeface="+mn-lt"/>
              </a:rPr>
              <a:t>Муниципальное бюджетное общеобразовательное учреждение</a:t>
            </a:r>
            <a:r>
              <a:rPr lang="ru-RU" sz="2200" dirty="0">
                <a:latin typeface="+mn-lt"/>
              </a:rPr>
              <a:t/>
            </a:r>
            <a:br>
              <a:rPr lang="ru-RU" sz="2200" dirty="0">
                <a:latin typeface="+mn-lt"/>
              </a:rPr>
            </a:br>
            <a:r>
              <a:rPr lang="ru-RU" sz="2200" b="1" dirty="0">
                <a:latin typeface="+mn-lt"/>
              </a:rPr>
              <a:t>«</a:t>
            </a:r>
            <a:r>
              <a:rPr lang="ru-RU" sz="2200" b="1" dirty="0" err="1">
                <a:latin typeface="+mn-lt"/>
              </a:rPr>
              <a:t>Пелевская</a:t>
            </a:r>
            <a:r>
              <a:rPr lang="ru-RU" sz="2200" b="1" dirty="0">
                <a:latin typeface="+mn-lt"/>
              </a:rPr>
              <a:t> средняя общеобразовательная школа»</a:t>
            </a:r>
            <a:r>
              <a:rPr lang="ru-RU" sz="2200" dirty="0">
                <a:latin typeface="+mn-lt"/>
              </a:rPr>
              <a:t/>
            </a:r>
            <a:br>
              <a:rPr lang="ru-RU" sz="2200" dirty="0">
                <a:latin typeface="+mn-lt"/>
              </a:rPr>
            </a:br>
            <a:r>
              <a:rPr lang="ru-RU" sz="2200" b="1" dirty="0" err="1">
                <a:latin typeface="+mn-lt"/>
              </a:rPr>
              <a:t>Лаишевского</a:t>
            </a:r>
            <a:r>
              <a:rPr lang="ru-RU" sz="2200" b="1" dirty="0">
                <a:latin typeface="+mn-lt"/>
              </a:rPr>
              <a:t> муниципального района Республики Татарстан</a:t>
            </a:r>
            <a:r>
              <a:rPr lang="ru-RU" dirty="0">
                <a:latin typeface="+mn-lt"/>
              </a:rPr>
              <a:t/>
            </a:r>
            <a:br>
              <a:rPr lang="ru-RU" dirty="0">
                <a:latin typeface="+mn-lt"/>
              </a:rPr>
            </a:br>
            <a:endParaRPr lang="ru-RU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84784"/>
            <a:ext cx="6400800" cy="4154016"/>
          </a:xfrm>
        </p:spPr>
        <p:txBody>
          <a:bodyPr/>
          <a:lstStyle/>
          <a:p>
            <a:r>
              <a:rPr lang="ru-RU" sz="4000" b="1" dirty="0">
                <a:solidFill>
                  <a:srgbClr val="002060"/>
                </a:solidFill>
                <a:latin typeface="Anfisa Grotesk" pitchFamily="2" charset="0"/>
                <a:cs typeface="Aharoni" pitchFamily="2" charset="-79"/>
              </a:rPr>
              <a:t>Проект отряда ЮИД</a:t>
            </a:r>
            <a:endParaRPr lang="ru-RU" sz="4000" dirty="0">
              <a:solidFill>
                <a:srgbClr val="002060"/>
              </a:solidFill>
              <a:latin typeface="Anfisa Grotesk" pitchFamily="2" charset="0"/>
              <a:cs typeface="Aharoni" pitchFamily="2" charset="-79"/>
            </a:endParaRPr>
          </a:p>
          <a:p>
            <a:r>
              <a:rPr lang="ru-RU" sz="4000" b="1" dirty="0">
                <a:solidFill>
                  <a:srgbClr val="002060"/>
                </a:solidFill>
                <a:latin typeface="Anfisa Grotesk" pitchFamily="2" charset="0"/>
                <a:cs typeface="Aharoni" pitchFamily="2" charset="-79"/>
              </a:rPr>
              <a:t>«</a:t>
            </a:r>
            <a:r>
              <a:rPr lang="ru-RU" sz="4000" b="1" dirty="0" smtClean="0">
                <a:solidFill>
                  <a:srgbClr val="002060"/>
                </a:solidFill>
                <a:latin typeface="Anfisa Grotesk" pitchFamily="2" charset="0"/>
                <a:cs typeface="Aharoni" pitchFamily="2" charset="-79"/>
              </a:rPr>
              <a:t>Школа </a:t>
            </a:r>
            <a:r>
              <a:rPr lang="ru-RU" sz="4000" b="1" dirty="0">
                <a:solidFill>
                  <a:srgbClr val="002060"/>
                </a:solidFill>
                <a:latin typeface="Anfisa Grotesk" pitchFamily="2" charset="0"/>
                <a:cs typeface="Aharoni" pitchFamily="2" charset="-79"/>
              </a:rPr>
              <a:t>безопасности дорожного движения»</a:t>
            </a:r>
            <a:endParaRPr lang="ru-RU" sz="4000" dirty="0">
              <a:solidFill>
                <a:srgbClr val="002060"/>
              </a:solidFill>
              <a:latin typeface="Anfisa Grotesk" pitchFamily="2" charset="0"/>
              <a:cs typeface="Aharoni" pitchFamily="2" charset="-79"/>
            </a:endParaRPr>
          </a:p>
          <a:p>
            <a:endParaRPr lang="ru-RU" dirty="0">
              <a:solidFill>
                <a:srgbClr val="002060"/>
              </a:solidFill>
              <a:latin typeface="Anfisa Grotesk" pitchFamily="2" charset="0"/>
              <a:cs typeface="Aharoni" pitchFamily="2" charset="-79"/>
            </a:endParaRPr>
          </a:p>
        </p:txBody>
      </p:sp>
      <p:pic>
        <p:nvPicPr>
          <p:cNvPr id="2050" name="Picture 2" descr="C:\Users\RAY-15\Downloads\юи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7173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700807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latin typeface="+mn-lt"/>
              </a:rPr>
              <a:t>Муниципальное бюджетное общеобразовательное учреждение</a:t>
            </a:r>
            <a:r>
              <a:rPr lang="ru-RU" sz="2200" dirty="0">
                <a:latin typeface="+mn-lt"/>
              </a:rPr>
              <a:t/>
            </a:r>
            <a:br>
              <a:rPr lang="ru-RU" sz="2200" dirty="0">
                <a:latin typeface="+mn-lt"/>
              </a:rPr>
            </a:br>
            <a:r>
              <a:rPr lang="ru-RU" sz="2200" b="1" dirty="0">
                <a:latin typeface="+mn-lt"/>
              </a:rPr>
              <a:t>«</a:t>
            </a:r>
            <a:r>
              <a:rPr lang="ru-RU" sz="2200" b="1" dirty="0" err="1">
                <a:latin typeface="+mn-lt"/>
              </a:rPr>
              <a:t>Пелевская</a:t>
            </a:r>
            <a:r>
              <a:rPr lang="ru-RU" sz="2200" b="1" dirty="0">
                <a:latin typeface="+mn-lt"/>
              </a:rPr>
              <a:t> средняя общеобразовательная школа»</a:t>
            </a:r>
            <a:r>
              <a:rPr lang="ru-RU" sz="2200" dirty="0">
                <a:latin typeface="+mn-lt"/>
              </a:rPr>
              <a:t/>
            </a:r>
            <a:br>
              <a:rPr lang="ru-RU" sz="2200" dirty="0">
                <a:latin typeface="+mn-lt"/>
              </a:rPr>
            </a:br>
            <a:r>
              <a:rPr lang="ru-RU" sz="2200" b="1" dirty="0" err="1">
                <a:latin typeface="+mn-lt"/>
              </a:rPr>
              <a:t>Лаишевского</a:t>
            </a:r>
            <a:r>
              <a:rPr lang="ru-RU" sz="2200" b="1" dirty="0">
                <a:latin typeface="+mn-lt"/>
              </a:rPr>
              <a:t> муниципального района Республики Татарстан</a:t>
            </a:r>
            <a:r>
              <a:rPr lang="ru-RU" dirty="0">
                <a:latin typeface="+mn-lt"/>
              </a:rPr>
              <a:t/>
            </a:r>
            <a:br>
              <a:rPr lang="ru-RU" dirty="0">
                <a:latin typeface="+mn-lt"/>
              </a:rPr>
            </a:br>
            <a:endParaRPr lang="ru-RU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84784"/>
            <a:ext cx="6400800" cy="4154016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Anfisa Grotesk" pitchFamily="2" charset="0"/>
                <a:cs typeface="Aharoni" pitchFamily="2" charset="-79"/>
              </a:rPr>
              <a:t>Проект отряда ЮИД</a:t>
            </a:r>
            <a:endParaRPr lang="ru-RU" sz="5400" dirty="0">
              <a:solidFill>
                <a:srgbClr val="002060"/>
              </a:solidFill>
              <a:latin typeface="Anfisa Grotesk" pitchFamily="2" charset="0"/>
              <a:cs typeface="Aharoni" pitchFamily="2" charset="-79"/>
            </a:endParaRPr>
          </a:p>
          <a:p>
            <a:r>
              <a:rPr lang="ru-RU" sz="5400" b="1" dirty="0">
                <a:solidFill>
                  <a:srgbClr val="002060"/>
                </a:solidFill>
                <a:latin typeface="Anfisa Grotesk" pitchFamily="2" charset="0"/>
                <a:cs typeface="Aharoni" pitchFamily="2" charset="-79"/>
              </a:rPr>
              <a:t>«</a:t>
            </a:r>
            <a:r>
              <a:rPr lang="ru-RU" sz="5400" b="1" dirty="0" smtClean="0">
                <a:solidFill>
                  <a:srgbClr val="002060"/>
                </a:solidFill>
                <a:latin typeface="Anfisa Grotesk" pitchFamily="2" charset="0"/>
                <a:cs typeface="Aharoni" pitchFamily="2" charset="-79"/>
              </a:rPr>
              <a:t>Школа </a:t>
            </a:r>
            <a:r>
              <a:rPr lang="ru-RU" sz="5400" b="1" dirty="0">
                <a:solidFill>
                  <a:srgbClr val="002060"/>
                </a:solidFill>
                <a:latin typeface="Anfisa Grotesk" pitchFamily="2" charset="0"/>
                <a:cs typeface="Aharoni" pitchFamily="2" charset="-79"/>
              </a:rPr>
              <a:t>безопасности дорожного движения»</a:t>
            </a:r>
            <a:endParaRPr lang="ru-RU" sz="5400" dirty="0">
              <a:solidFill>
                <a:srgbClr val="002060"/>
              </a:solidFill>
              <a:latin typeface="Anfisa Grotesk" pitchFamily="2" charset="0"/>
              <a:cs typeface="Aharoni" pitchFamily="2" charset="-79"/>
            </a:endParaRPr>
          </a:p>
          <a:p>
            <a:endParaRPr lang="ru-RU" sz="5400" dirty="0">
              <a:solidFill>
                <a:srgbClr val="002060"/>
              </a:solidFill>
              <a:latin typeface="Anfisa Grotesk" pitchFamily="2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u="sng" dirty="0" smtClean="0">
                <a:solidFill>
                  <a:srgbClr val="FF0000"/>
                </a:solidFill>
                <a:latin typeface="Anfisa Grotesk" pitchFamily="2" charset="0"/>
              </a:rPr>
              <a:t>Наш отряд</a:t>
            </a:r>
            <a:endParaRPr lang="ru-RU" sz="5400" b="1" u="sng" dirty="0">
              <a:solidFill>
                <a:srgbClr val="FF0000"/>
              </a:solidFill>
              <a:latin typeface="Anfisa Grotesk" pitchFamily="2" charset="0"/>
            </a:endParaRPr>
          </a:p>
        </p:txBody>
      </p:sp>
      <p:pic>
        <p:nvPicPr>
          <p:cNvPr id="1026" name="Picture 2" descr="E:\DCIM\102_FUJI\DSCF21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99" y="1340768"/>
            <a:ext cx="6840761" cy="551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u="sng" dirty="0" smtClean="0">
                <a:solidFill>
                  <a:srgbClr val="FFFF00"/>
                </a:solidFill>
                <a:latin typeface="Anfisa Grotesk" pitchFamily="2" charset="0"/>
              </a:rPr>
              <a:t>Цели отряда</a:t>
            </a:r>
            <a:endParaRPr lang="ru-RU" sz="5400" b="1" u="sng" dirty="0">
              <a:solidFill>
                <a:srgbClr val="FFFF00"/>
              </a:solidFill>
              <a:latin typeface="Anfisa Grotesk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83768" y="1600200"/>
            <a:ext cx="6203032" cy="4525963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/>
              <a:t>    Формирование у учащихся сознательного и ответственного  отношения к вопросам личной безопасности и безопасности окружающих   участников дорожного движения. Расширение системы знаний и</a:t>
            </a:r>
          </a:p>
          <a:p>
            <a:pPr algn="just">
              <a:buNone/>
            </a:pPr>
            <a:r>
              <a:rPr lang="ru-RU" dirty="0" smtClean="0"/>
              <a:t>    практических навыков безопасного поведения на дорогах.</a:t>
            </a:r>
            <a:endParaRPr lang="ru-RU" dirty="0"/>
          </a:p>
        </p:txBody>
      </p:sp>
      <p:pic>
        <p:nvPicPr>
          <p:cNvPr id="7170" name="Picture 2" descr="&amp;Ocy;&amp;Gcy;&amp;Icy;&amp;Bcy;&amp;Dcy;&amp;Dcy; &amp;Ocy;&amp;Vcy;&amp;Dcy; &amp;pcy;&amp;ocy; &amp;Gcy;&amp;rcy;&amp;acy;&amp;chcy;&amp;iocy;&amp;vcy;&amp;scy;&amp;kcy;&amp;ocy;&amp;mcy;&amp;ucy; &amp;rcy;&amp;acy;&amp;jcy;&amp;ocy;&amp;ncy;&amp;ucy; - &amp;Acy;&amp;dcy;&amp;mcy;&amp;icy;&amp;ncy;&amp;icy;&amp;scy;&amp;tcy;&amp;rcy;&amp;acy;&amp;tscy;&amp;icy;&amp;yacy; &amp;Gcy;&amp;rcy;&amp;acy;&amp;chcy;&amp;iecy;&amp;vcy;&amp;scy;&amp;kcy;&amp;ocy;&amp;gcy;&amp;ocy; &amp;mcy;&amp;ucy;&amp;ncy;&amp;icy;&amp;tscy;&amp;icy;&amp;pcy;&amp;acy;&amp;lcy;&amp;softcy;&amp;ncy;&amp;ocy;&amp;gcy;&amp;ocy; &amp;rcy;&amp;acy;&amp;jcy;&amp;ocy;&amp;ncy;&amp;acy; &amp;Scy;&amp;tcy;&amp;acy;&amp;vcy;&amp;rcy;&amp;ocy;&amp;pcy;&amp;ocy;&amp;lcy;&amp;softcy;&amp;scy;&amp;kcy;&amp;ocy;&amp;gcy;&amp;ocy; &amp;kcy;&amp;rcy;&amp;acy;&amp;y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4380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5400" b="1" u="sng" dirty="0" smtClean="0">
                <a:solidFill>
                  <a:srgbClr val="00B050"/>
                </a:solidFill>
                <a:latin typeface="Anfisa Grotesk" pitchFamily="2" charset="0"/>
              </a:rPr>
              <a:t>Задачи проекта:</a:t>
            </a:r>
            <a:br>
              <a:rPr lang="ru-RU" sz="5400" b="1" u="sng" dirty="0" smtClean="0">
                <a:solidFill>
                  <a:srgbClr val="00B050"/>
                </a:solidFill>
                <a:latin typeface="Anfisa Grotesk" pitchFamily="2" charset="0"/>
              </a:rPr>
            </a:br>
            <a:endParaRPr lang="ru-RU" sz="5400" b="1" u="sng" dirty="0">
              <a:solidFill>
                <a:srgbClr val="00B050"/>
              </a:solidFill>
              <a:latin typeface="Anfisa Grotesk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1. Изучение правил дорожного движения и безопасного поведения на</a:t>
            </a:r>
          </a:p>
          <a:p>
            <a:r>
              <a:rPr lang="ru-RU" dirty="0" smtClean="0"/>
              <a:t>дорогах и улицах;</a:t>
            </a:r>
          </a:p>
          <a:p>
            <a:r>
              <a:rPr lang="ru-RU" dirty="0" smtClean="0"/>
              <a:t>2. Активизация пропагандистской деятельности юных инспекторов</a:t>
            </a:r>
          </a:p>
          <a:p>
            <a:r>
              <a:rPr lang="ru-RU" dirty="0" smtClean="0"/>
              <a:t>движения.</a:t>
            </a:r>
          </a:p>
          <a:p>
            <a:r>
              <a:rPr lang="ru-RU" dirty="0" smtClean="0"/>
              <a:t>3. Формирование и дальнейшее развитие навыка вождения велосипеда,</a:t>
            </a:r>
          </a:p>
          <a:p>
            <a:r>
              <a:rPr lang="ru-RU" dirty="0" smtClean="0"/>
              <a:t>согласно правил дорожного движения.</a:t>
            </a:r>
          </a:p>
          <a:p>
            <a:r>
              <a:rPr lang="ru-RU" dirty="0" smtClean="0"/>
              <a:t>4. Выработать у учащихся культуру поведения в транспорте и дорожную этику.</a:t>
            </a:r>
          </a:p>
          <a:p>
            <a:endParaRPr lang="ru-RU" dirty="0"/>
          </a:p>
        </p:txBody>
      </p:sp>
      <p:sp>
        <p:nvSpPr>
          <p:cNvPr id="5122" name="AutoShape 2" descr="&amp;Vcy; &amp;Ncy;&amp;ocy;&amp;vcy;&amp;ocy;&amp;scy;&amp;icy;&amp;bcy;&amp;icy;&amp;rcy;&amp;scy;&amp;kcy;&amp;ocy;&amp;mcy; &amp;rcy;&amp;acy;&amp;jcy;&amp;ocy;&amp;ncy;&amp;iecy; &amp;pcy;&amp;ocy;&amp;dcy;&amp;vcy;&amp;iecy;&amp;dcy;&amp;iecy;&amp;ncy;&amp;ycy; &amp;icy;&amp;tcy;&amp;ocy;&amp;gcy;&amp;icy; &amp;ncy;&amp;ocy;&amp;mcy;&amp;icy;&amp;ncy;&amp;acy;&amp;tscy;&amp;i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u="sng" dirty="0" smtClean="0">
                <a:solidFill>
                  <a:srgbClr val="FF0000"/>
                </a:solidFill>
                <a:latin typeface="Anfisa Grotesk" pitchFamily="2" charset="0"/>
              </a:rPr>
              <a:t>Девиз:</a:t>
            </a:r>
            <a:endParaRPr lang="ru-RU" sz="5400" b="1" u="sng" dirty="0">
              <a:solidFill>
                <a:srgbClr val="FF0000"/>
              </a:solidFill>
              <a:latin typeface="Anfisa Grotesk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4">
              <a:buNone/>
            </a:pPr>
            <a:r>
              <a:rPr lang="ru-RU" sz="6600" dirty="0" smtClean="0">
                <a:solidFill>
                  <a:srgbClr val="FFFF00"/>
                </a:solidFill>
                <a:latin typeface="Anfisa Grotesk" pitchFamily="2" charset="0"/>
              </a:rPr>
              <a:t>Пусть горит зелёный </a:t>
            </a:r>
          </a:p>
          <a:p>
            <a:pPr>
              <a:buNone/>
            </a:pPr>
            <a:r>
              <a:rPr lang="ru-RU" sz="6600" dirty="0" smtClean="0">
                <a:solidFill>
                  <a:srgbClr val="00B050"/>
                </a:solidFill>
                <a:latin typeface="Anfisa Grotesk" pitchFamily="2" charset="0"/>
              </a:rPr>
              <a:t>            свет на твоей дороге! </a:t>
            </a:r>
          </a:p>
          <a:p>
            <a:pPr>
              <a:buNone/>
            </a:pPr>
            <a:r>
              <a:rPr lang="ru-RU" sz="6600" dirty="0" smtClean="0">
                <a:solidFill>
                  <a:srgbClr val="00B050"/>
                </a:solidFill>
                <a:latin typeface="Anfisa Grotesk" pitchFamily="2" charset="0"/>
              </a:rPr>
              <a:t>                  </a:t>
            </a:r>
            <a:r>
              <a:rPr lang="ru-RU" sz="5400" u="sng" dirty="0" smtClean="0">
                <a:solidFill>
                  <a:srgbClr val="FF0000"/>
                </a:solidFill>
                <a:latin typeface="Anfisa Grotesk" pitchFamily="2" charset="0"/>
              </a:rPr>
              <a:t>Наша эмблема:</a:t>
            </a:r>
          </a:p>
          <a:p>
            <a:pPr>
              <a:buNone/>
            </a:pPr>
            <a:endParaRPr lang="ru-RU" sz="6600" dirty="0" smtClean="0">
              <a:solidFill>
                <a:srgbClr val="00B050"/>
              </a:solidFill>
              <a:latin typeface="Anfisa Grotesk" pitchFamily="2" charset="0"/>
            </a:endParaRPr>
          </a:p>
          <a:p>
            <a:endParaRPr lang="ru-RU" sz="6600" dirty="0">
              <a:solidFill>
                <a:srgbClr val="00B050"/>
              </a:solidFill>
            </a:endParaRPr>
          </a:p>
        </p:txBody>
      </p:sp>
      <p:pic>
        <p:nvPicPr>
          <p:cNvPr id="4" name="irc_mi" descr="http://lib.podelise.ru/tw_files2/urls_39/4/d-3125/3125_html_382b1632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89040"/>
            <a:ext cx="3275856" cy="3301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229600" cy="1143000"/>
          </a:xfrm>
        </p:spPr>
        <p:txBody>
          <a:bodyPr>
            <a:noAutofit/>
          </a:bodyPr>
          <a:lstStyle/>
          <a:p>
            <a:r>
              <a:rPr lang="ru-RU" sz="5400" u="sng" dirty="0" smtClean="0">
                <a:solidFill>
                  <a:srgbClr val="FFFF00"/>
                </a:solidFill>
                <a:latin typeface="Anfisa Grotesk" pitchFamily="2" charset="0"/>
              </a:rPr>
              <a:t>Ожидаемые результаты</a:t>
            </a:r>
            <a:br>
              <a:rPr lang="ru-RU" sz="5400" u="sng" dirty="0" smtClean="0">
                <a:solidFill>
                  <a:srgbClr val="FFFF00"/>
                </a:solidFill>
                <a:latin typeface="Anfisa Grotesk" pitchFamily="2" charset="0"/>
              </a:rPr>
            </a:br>
            <a:endParaRPr lang="ru-RU" sz="5400" u="sng" dirty="0">
              <a:solidFill>
                <a:srgbClr val="FFFF00"/>
              </a:solidFill>
              <a:latin typeface="Anfisa Grotesk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В ходе реализации программы предполагается:</a:t>
            </a:r>
          </a:p>
          <a:p>
            <a:pPr lvl="0"/>
            <a:r>
              <a:rPr lang="ru-RU" dirty="0" smtClean="0"/>
              <a:t>Овладение детьми знаниями безопасного поведения на дорогах в повседневной жизни;</a:t>
            </a:r>
          </a:p>
          <a:p>
            <a:pPr lvl="0"/>
            <a:r>
              <a:rPr lang="ru-RU" dirty="0" smtClean="0"/>
              <a:t>Овладениями знаниями первой доврачебной медицинской помощи;</a:t>
            </a:r>
          </a:p>
          <a:p>
            <a:pPr lvl="0"/>
            <a:r>
              <a:rPr lang="ru-RU" dirty="0" smtClean="0"/>
              <a:t>Предупреждение дорожно-транспортных происшествий;</a:t>
            </a:r>
          </a:p>
          <a:p>
            <a:pPr lvl="0"/>
            <a:r>
              <a:rPr lang="ru-RU" dirty="0" smtClean="0"/>
              <a:t>Умений применять полученные знания в жизни;</a:t>
            </a:r>
          </a:p>
          <a:p>
            <a:pPr lvl="0"/>
            <a:r>
              <a:rPr lang="ru-RU" dirty="0" smtClean="0"/>
              <a:t> Правильно ориентироваться в опасных ситуациях на дорогах и помогать людям, попавших в них; </a:t>
            </a:r>
          </a:p>
          <a:p>
            <a:pPr lvl="0"/>
            <a:r>
              <a:rPr lang="ru-RU" dirty="0" smtClean="0"/>
              <a:t>Сознательно следовать нормам и Правилам дородного движения,  и как следствие -  снижение травматизма на дорогах и улицах нашего города.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u="sng" dirty="0" smtClean="0">
                <a:solidFill>
                  <a:srgbClr val="00B050"/>
                </a:solidFill>
                <a:latin typeface="Anfisa Grotesk" pitchFamily="2" charset="0"/>
              </a:rPr>
              <a:t>План работы отряда ЮИД</a:t>
            </a:r>
            <a:endParaRPr lang="ru-RU" sz="5400" u="sng" dirty="0">
              <a:solidFill>
                <a:srgbClr val="00B050"/>
              </a:solidFill>
              <a:latin typeface="Anfisa Grotesk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Организационное собрание</a:t>
            </a:r>
          </a:p>
          <a:p>
            <a:endParaRPr lang="ru-RU" dirty="0" smtClean="0"/>
          </a:p>
        </p:txBody>
      </p:sp>
      <p:pic>
        <p:nvPicPr>
          <p:cNvPr id="28674" name="Picture 2" descr="E:\DCIM\102_FUJI\DSCF20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420888"/>
            <a:ext cx="7128792" cy="4437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u="sng" dirty="0" smtClean="0">
                <a:solidFill>
                  <a:srgbClr val="FF0000"/>
                </a:solidFill>
                <a:latin typeface="Anfisa Grotesk" pitchFamily="2" charset="0"/>
              </a:rPr>
              <a:t>Создание карты Зоны действия отряда ЮИД в селе</a:t>
            </a:r>
            <a:endParaRPr lang="ru-RU" sz="5400" u="sng" dirty="0">
              <a:solidFill>
                <a:srgbClr val="FF0000"/>
              </a:solidFill>
              <a:latin typeface="Anfisa Grotesk" pitchFamily="2" charset="0"/>
            </a:endParaRPr>
          </a:p>
        </p:txBody>
      </p:sp>
      <p:pic>
        <p:nvPicPr>
          <p:cNvPr id="2050" name="Picture 2" descr="C:\Users\RAY-15\Documents\мәктәп фото\100_739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6" name="Picture 3" descr="C:\Users\RAY-15\Documents\мәктәп фото\100_74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u="sng" dirty="0" smtClean="0">
                <a:solidFill>
                  <a:srgbClr val="FFFF00"/>
                </a:solidFill>
                <a:latin typeface="Anfisa Grotesk" pitchFamily="2" charset="0"/>
              </a:rPr>
              <a:t>Беседа "Правила дорожного движения" </a:t>
            </a:r>
            <a:endParaRPr lang="ru-RU" sz="5400" u="sng" dirty="0">
              <a:solidFill>
                <a:srgbClr val="FFFF00"/>
              </a:solidFill>
              <a:latin typeface="Anfisa Grotesk" pitchFamily="2" charset="0"/>
            </a:endParaRPr>
          </a:p>
        </p:txBody>
      </p:sp>
      <p:pic>
        <p:nvPicPr>
          <p:cNvPr id="29698" name="Picture 2" descr="E:\DCIM\102_FUJI\DSCF209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00B050"/>
                </a:solidFill>
                <a:latin typeface="Anfisa Grotesk" pitchFamily="2" charset="0"/>
              </a:rPr>
              <a:t>Конкурс рисунков по теме: «Безопасность дорожного движения»</a:t>
            </a:r>
            <a:br>
              <a:rPr lang="ru-RU" sz="5400" dirty="0" smtClean="0">
                <a:solidFill>
                  <a:srgbClr val="00B050"/>
                </a:solidFill>
                <a:latin typeface="Anfisa Grotesk" pitchFamily="2" charset="0"/>
              </a:rPr>
            </a:br>
            <a:endParaRPr lang="ru-RU" sz="5400" dirty="0">
              <a:solidFill>
                <a:srgbClr val="00B050"/>
              </a:solidFill>
              <a:latin typeface="Anfisa Grotesk" pitchFamily="2" charset="0"/>
            </a:endParaRPr>
          </a:p>
        </p:txBody>
      </p:sp>
      <p:pic>
        <p:nvPicPr>
          <p:cNvPr id="4" name="Picture 2" descr="E:\DCIM\102_FUJI\DSCF21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4572000" cy="2669949"/>
          </a:xfrm>
          <a:prstGeom prst="rect">
            <a:avLst/>
          </a:prstGeom>
          <a:noFill/>
        </p:spPr>
      </p:pic>
      <p:pic>
        <p:nvPicPr>
          <p:cNvPr id="5" name="Picture 2" descr="E:\DCIM\102_FUJI\DSCF21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77072"/>
            <a:ext cx="4572000" cy="2780928"/>
          </a:xfrm>
          <a:prstGeom prst="rect">
            <a:avLst/>
          </a:prstGeom>
          <a:noFill/>
        </p:spPr>
      </p:pic>
      <p:pic>
        <p:nvPicPr>
          <p:cNvPr id="31746" name="Picture 2" descr="E:\DCIM\102_FUJI\DSCF21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149080"/>
            <a:ext cx="4572000" cy="2708920"/>
          </a:xfrm>
          <a:prstGeom prst="rect">
            <a:avLst/>
          </a:prstGeom>
          <a:noFill/>
        </p:spPr>
      </p:pic>
      <p:pic>
        <p:nvPicPr>
          <p:cNvPr id="31747" name="Picture 3" descr="E:\DCIM\102_FUJI\DSCF21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412776"/>
            <a:ext cx="4572000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>
                <a:solidFill>
                  <a:srgbClr val="FF0000"/>
                </a:solidFill>
                <a:latin typeface="Anfisa Grotesk" pitchFamily="2" charset="0"/>
              </a:rPr>
              <a:t>Конкурс «Безопасная дорога</a:t>
            </a:r>
            <a:r>
              <a:rPr lang="ru-RU" u="sng" dirty="0" smtClean="0">
                <a:solidFill>
                  <a:srgbClr val="FF0000"/>
                </a:solidFill>
                <a:latin typeface="Anfisa Grotesk" pitchFamily="2" charset="0"/>
              </a:rPr>
              <a:t>»- 2 место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DCIM\102_FUJI\DSCF216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628826" y="2813932"/>
            <a:ext cx="4358317" cy="2238527"/>
          </a:xfrm>
          <a:prstGeom prst="rect">
            <a:avLst/>
          </a:prstGeom>
          <a:noFill/>
        </p:spPr>
      </p:pic>
      <p:pic>
        <p:nvPicPr>
          <p:cNvPr id="1027" name="Picture 3" descr="E:\DCIM\102_FUJI\DSCF216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5" y="1484785"/>
            <a:ext cx="5544616" cy="5373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latin typeface="Anfisa Grotesk" pitchFamily="2" charset="0"/>
              </a:rPr>
              <a:t>Наш уголок</a:t>
            </a:r>
            <a:endParaRPr lang="ru-RU" sz="5400" b="1" dirty="0">
              <a:solidFill>
                <a:srgbClr val="FFFF00"/>
              </a:solidFill>
              <a:latin typeface="Anfisa Grotesk" pitchFamily="2" charset="0"/>
            </a:endParaRPr>
          </a:p>
        </p:txBody>
      </p:sp>
      <p:pic>
        <p:nvPicPr>
          <p:cNvPr id="3074" name="Picture 2" descr="E:\DCIM\102_FUJI\DSCF21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u="sng" dirty="0" smtClean="0">
                <a:solidFill>
                  <a:srgbClr val="FF0000"/>
                </a:solidFill>
                <a:latin typeface="Anfisa Grotesk" pitchFamily="2" charset="0"/>
              </a:rPr>
              <a:t>Конкурс «Безопасная дорога»</a:t>
            </a:r>
            <a:endParaRPr lang="ru-RU" sz="5400" u="sng" dirty="0">
              <a:solidFill>
                <a:srgbClr val="FF0000"/>
              </a:solidFill>
              <a:latin typeface="Anfisa Grotesk" pitchFamily="2" charset="0"/>
            </a:endParaRPr>
          </a:p>
        </p:txBody>
      </p:sp>
      <p:pic>
        <p:nvPicPr>
          <p:cNvPr id="6146" name="Picture 2" descr="G:\SAM_03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9144000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u="sng" dirty="0" smtClean="0">
                <a:solidFill>
                  <a:srgbClr val="00B050"/>
                </a:solidFill>
                <a:latin typeface="Anfisa Grotesk" pitchFamily="2" charset="0"/>
              </a:rPr>
              <a:t>Беседа «Обязанности пешеходов и пассажиров»  </a:t>
            </a:r>
            <a:endParaRPr lang="ru-RU" sz="5400" u="sng" dirty="0">
              <a:solidFill>
                <a:srgbClr val="00B050"/>
              </a:solidFill>
              <a:latin typeface="Anfisa Grotesk" pitchFamily="2" charset="0"/>
            </a:endParaRPr>
          </a:p>
        </p:txBody>
      </p:sp>
      <p:pic>
        <p:nvPicPr>
          <p:cNvPr id="4098" name="Picture 2" descr="C:\Users\RAY-15\Documents\мәктәп фото\100_739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10241" name="Picture 1" descr="E:\DCIM\102_FUJI\DSCF209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u="sng" dirty="0" smtClean="0">
                <a:solidFill>
                  <a:srgbClr val="FF0000"/>
                </a:solidFill>
                <a:latin typeface="Anfisa Grotesk" pitchFamily="2" charset="0"/>
              </a:rPr>
              <a:t>Проведение  бесед по ПДД членам ЮИД в  начальных классах</a:t>
            </a:r>
            <a:endParaRPr lang="ru-RU" sz="5400" b="1" u="sng" dirty="0">
              <a:solidFill>
                <a:srgbClr val="FF0000"/>
              </a:solidFill>
              <a:latin typeface="Anfisa Grotesk" pitchFamily="2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G:\ПДД 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16833"/>
            <a:ext cx="8003232" cy="4941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-252536" y="274638"/>
            <a:ext cx="7704856" cy="1143000"/>
          </a:xfrm>
          <a:noFill/>
        </p:spPr>
        <p:txBody>
          <a:bodyPr>
            <a:noAutofit/>
          </a:bodyPr>
          <a:lstStyle/>
          <a:p>
            <a:r>
              <a:rPr lang="ru-RU" sz="5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fisa Grotesk" pitchFamily="2" charset="0"/>
              </a:rPr>
              <a:t>Юный инспектор движения обязан: </a:t>
            </a:r>
            <a:br>
              <a:rPr lang="ru-RU" sz="5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fisa Grotesk" pitchFamily="2" charset="0"/>
              </a:rPr>
            </a:br>
            <a:endParaRPr lang="ru-RU" sz="5400" u="sng" dirty="0" smtClean="0">
              <a:solidFill>
                <a:srgbClr val="FFFF00"/>
              </a:solidFill>
              <a:effectLst/>
              <a:latin typeface="Anfisa Grotesk" pitchFamily="2" charset="0"/>
            </a:endParaRPr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dirty="0" smtClean="0">
              <a:effectLst/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1484784"/>
            <a:ext cx="6732240" cy="574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Изучать 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Правила дорожного движения и быть примером в их исполнении.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Вести разъяснительную работу среди сверстников и детей младшего возраста по пропаганде Правил дорожного движения.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Всемерно беречь и укреплять общественный правопорядок, участвовать в предупреждении нарушений детьми Правил дорожного движения. 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Дорожить честью, званием юного инспектора движения, активно участвовать в делах отряда, своевременно и точно выполнять задания  командира отряда. </a:t>
            </a:r>
            <a:endParaRPr lang="ru-RU" sz="2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Укреплять здоровье, систематически заниматься физической культурой и спортом. 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" name="Picture 10" descr="http://yahooeu.ru/uploads/posts/2012-07/1342891081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836712"/>
            <a:ext cx="255577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987824" y="260648"/>
            <a:ext cx="6156176" cy="5865515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Творческий проект «Школа безопасности дорожного движения» был нацелен, прежде всего, на обеспечение сознательного усвоения школьниками правил безопасного поведения на улицах и дорогах города и выработку стереотипов законопослушного поведения участников дорожного движения.</a:t>
            </a:r>
          </a:p>
          <a:p>
            <a:r>
              <a:rPr lang="ru-RU" dirty="0" smtClean="0"/>
              <a:t>Использование проектной методики в образовательном процессе позволило</a:t>
            </a:r>
          </a:p>
          <a:p>
            <a:r>
              <a:rPr lang="ru-RU" dirty="0" smtClean="0"/>
              <a:t>актуализировать имеющиеся у детей знания, совершенствовать практические</a:t>
            </a:r>
          </a:p>
          <a:p>
            <a:r>
              <a:rPr lang="ru-RU" dirty="0" smtClean="0"/>
              <a:t>навыки, максимально реализовать их творческие возможности</a:t>
            </a:r>
          </a:p>
          <a:p>
            <a:endParaRPr lang="ru-RU" dirty="0"/>
          </a:p>
        </p:txBody>
      </p:sp>
      <p:pic>
        <p:nvPicPr>
          <p:cNvPr id="6" name="Содержимое 3" descr="13832_193352519219_67928459219_3231544_5231503_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30243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401</Words>
  <Application>Microsoft Office PowerPoint</Application>
  <PresentationFormat>Экран (4:3)</PresentationFormat>
  <Paragraphs>50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Муниципальное бюджетное общеобразовательное учреждение «Пелевская средняя общеобразовательная школа» Лаишевского муниципального района Республики Татарстан </vt:lpstr>
      <vt:lpstr>Муниципальное бюджетное общеобразовательное учреждение «Пелевская средняя общеобразовательная школа» Лаишевского муниципального района Республики Татарстан </vt:lpstr>
      <vt:lpstr>Наш отряд</vt:lpstr>
      <vt:lpstr>Цели отряда</vt:lpstr>
      <vt:lpstr>Задачи проекта: </vt:lpstr>
      <vt:lpstr>Девиз:</vt:lpstr>
      <vt:lpstr>Ожидаемые результаты </vt:lpstr>
      <vt:lpstr>План работы отряда ЮИД</vt:lpstr>
      <vt:lpstr>Создание карты Зоны действия отряда ЮИД в селе</vt:lpstr>
      <vt:lpstr>Беседа "Правила дорожного движения" </vt:lpstr>
      <vt:lpstr>Конкурс рисунков по теме: «Безопасность дорожного движения» </vt:lpstr>
      <vt:lpstr>Конкурс «Безопасная дорога»- 2 место</vt:lpstr>
      <vt:lpstr>Наш уголок</vt:lpstr>
      <vt:lpstr>Конкурс «Безопасная дорога»</vt:lpstr>
      <vt:lpstr>Беседа «Обязанности пешеходов и пассажиров»  </vt:lpstr>
      <vt:lpstr>Проведение  бесед по ПДД членам ЮИД в  начальных классах</vt:lpstr>
      <vt:lpstr>Юный инспектор движения обязан:  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учреждение «Пелевская средняя общеобразовательная школа» Лаишевского муниципального района Республики Татарстан</dc:title>
  <dc:creator>RAY-15</dc:creator>
  <cp:lastModifiedBy>RAY-15</cp:lastModifiedBy>
  <cp:revision>52</cp:revision>
  <dcterms:created xsi:type="dcterms:W3CDTF">2014-12-03T11:31:06Z</dcterms:created>
  <dcterms:modified xsi:type="dcterms:W3CDTF">2014-12-06T10:23:54Z</dcterms:modified>
</cp:coreProperties>
</file>